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4" r:id="rId9"/>
    <p:sldId id="260" r:id="rId10"/>
    <p:sldId id="265" r:id="rId11"/>
    <p:sldId id="266" r:id="rId12"/>
    <p:sldId id="268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5" r:id="rId21"/>
    <p:sldId id="279" r:id="rId22"/>
    <p:sldId id="280" r:id="rId23"/>
    <p:sldId id="281" r:id="rId24"/>
    <p:sldId id="282" r:id="rId25"/>
    <p:sldId id="283" r:id="rId26"/>
    <p:sldId id="284" r:id="rId27"/>
    <p:sldId id="270" r:id="rId28"/>
    <p:sldId id="271" r:id="rId2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Columns</c:v>
                </c:pt>
              </c:strCache>
            </c:strRef>
          </c:tx>
          <c:spPr>
            <a:solidFill>
              <a:srgbClr val="0D9488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F2937"/>
                    </a:solidFill>
                    <a:latin typeface="Arial"/>
                  </a:defRPr>
                </a:pPr>
                <a:endParaRPr lang="ar-S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users</c:v>
                </c:pt>
                <c:pt idx="1">
                  <c:v>contracts</c:v>
                </c:pt>
                <c:pt idx="2">
                  <c:v>contract_parties</c:v>
                </c:pt>
                <c:pt idx="3">
                  <c:v>verification_requirements</c:v>
                </c:pt>
                <c:pt idx="4">
                  <c:v>verification_submissions</c:v>
                </c:pt>
                <c:pt idx="5">
                  <c:v>files</c:v>
                </c:pt>
                <c:pt idx="6">
                  <c:v>audit_events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11</c:v>
                </c:pt>
                <c:pt idx="2">
                  <c:v>11</c:v>
                </c:pt>
                <c:pt idx="3">
                  <c:v>5</c:v>
                </c:pt>
                <c:pt idx="4">
                  <c:v>11</c:v>
                </c:pt>
                <c:pt idx="5">
                  <c:v>10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4-4393-916B-079B92B1CF5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7556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94A3B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5617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A45DC-5990-A8DF-844D-7D42D68F5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BAFFE-50E2-0778-43E8-7467FD2B5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A0BBA-E6B4-2C33-DC97-CFFD29FCB0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8B094-5918-2298-C437-04FF222763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0296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46B84-503F-2B19-669E-FBD9A2282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47FEB6-CB4F-1966-08EC-901BEFAC8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DB30AB-01BC-4586-3459-22BD50E3E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57C53-3CBD-E3F4-2CCE-823F1B633D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64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884BC-EFA3-98E9-85B2-52BAAEC64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8C2A2-5460-2BA3-CC66-414A637775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8975DF-8CAB-564A-2E4D-714C6CD103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A7565-46E4-319B-474C-556A9362C0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28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53AA3-5396-4389-D808-D73203713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BC15F0-5C2B-C386-3F88-27AFF2EB1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5D1188-C9A2-1A0A-DA7C-1DEC688C0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0027F-685B-9E4E-F994-F0011833D8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5565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C7082-3C51-17A7-43E1-A8326509F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EAAACF-1C70-C24C-8D69-C258C2C8F3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7DD72-44F3-B7AD-4968-5C01F03F8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90C26-D156-BA97-391E-2FFA98A79E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17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2ABA6-1870-3610-5093-D4765CC92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BCFDDA-A302-EA56-06EC-E6DC7636ED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CAA3AA-1CED-7605-B6E9-5D5601ECF9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D7C0B-AB8C-35F7-F10B-D7ECC57D7E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003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58574-985B-28C3-9EB4-65FD4A41A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D1022-0D74-F674-3380-AF20D4B403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1C0165-510E-77A5-7ED4-A173F430B2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001243-D447-D058-3698-F1A2FD2E2B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14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7585C-BC18-70AB-3D81-B13F80F6F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3F7015-D2BF-DA65-A89B-3046C89363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ECE2BA-F5FF-9A13-5738-89F918046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48648-FF8E-D6EF-CF2B-D0C345E7F3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994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F492D-C701-5F0E-216B-F67DA6A67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8CC79-DDD0-5325-DF33-7A609845A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1B28E7-0B5D-3AF5-C2FB-F4AE03BBD5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DD6FD-ABBB-FBFB-D244-1B0ADB0E55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25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3B3EC-2679-B393-0DF0-63C4BB075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FF73D0-BFFC-09B6-04ED-15F6A5AB79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7CB3E2-A766-8D73-D427-F359239819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8EB43-0081-7BE6-E6AF-D97A61C490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628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90EFD-6535-5FD3-EDE8-48971AF34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6E51C6-E77C-D889-B095-AE9D6111C7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C810CA-F990-23D4-344D-9041167BE4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B3445-1017-6E78-7DE2-E13E334319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7279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8D6E1-4FDE-4B7F-F8B2-D48D7D6DC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9DBBB7-DCCC-0A9C-EF2A-CF3CF058B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0316DB-7496-2DE5-4F22-E4BD2B22C2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4F1635-87F6-8C97-1D2C-445A0C16A1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04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FEC51-8427-A9AD-85E0-8E6A5AC77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6B5353-24DF-FCE2-2466-3AB06A7153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FC7D2C-33C4-367B-27EF-C9203CD61A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80DB3-BE61-CC04-ABF5-76E77351B3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23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089F4-F3A2-084E-35FA-F9A8C3E3C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AC10F-387D-8D65-A66F-FAD21669DA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24ACBB-472B-6DF4-FD15-935BF2416D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87515-B016-BF84-15D5-C864F8610E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228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65615" y="0"/>
            <a:ext cx="2926080" cy="6858000"/>
          </a:xfrm>
          <a:prstGeom prst="rect">
            <a:avLst/>
          </a:prstGeom>
          <a:solidFill>
            <a:srgbClr val="ECFDF5"/>
          </a:solidFill>
          <a:ln w="12700">
            <a:solidFill>
              <a:srgbClr val="ECFDF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192463" y="0"/>
            <a:ext cx="73152" cy="685800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874520"/>
            <a:ext cx="8686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 Platform</a:t>
            </a:r>
            <a:endParaRPr lang="en-US" sz="5600" dirty="0"/>
          </a:p>
        </p:txBody>
      </p:sp>
      <p:sp>
        <p:nvSpPr>
          <p:cNvPr id="7" name="Text 5"/>
          <p:cNvSpPr/>
          <p:nvPr/>
        </p:nvSpPr>
        <p:spPr>
          <a:xfrm>
            <a:off x="777240" y="288036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Web-Based Contract System with Enforced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77240" y="329184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Multi-Method Identity Verification</a:t>
            </a:r>
            <a:endParaRPr lang="en-US" sz="2200" dirty="0"/>
          </a:p>
        </p:txBody>
      </p:sp>
      <p:pic>
        <p:nvPicPr>
          <p:cNvPr id="15" name="صورة 7">
            <a:extLst>
              <a:ext uri="{FF2B5EF4-FFF2-40B4-BE49-F238E27FC236}">
                <a16:creationId xmlns:a16="http://schemas.microsoft.com/office/drawing/2014/main" id="{D2D1CF6D-9A43-4226-7B34-C005E1F7A605}"/>
              </a:ext>
            </a:extLst>
          </p:cNvPr>
          <p:cNvPicPr>
            <a:picLocks/>
          </p:cNvPicPr>
          <p:nvPr/>
        </p:nvPicPr>
        <p:blipFill>
          <a:blip r:embed="rId3" cstate="print"/>
          <a:srcRect/>
          <a:stretch/>
        </p:blipFill>
        <p:spPr>
          <a:xfrm>
            <a:off x="7905912" y="274955"/>
            <a:ext cx="784225" cy="1050925"/>
          </a:xfrm>
          <a:prstGeom prst="rect">
            <a:avLst/>
          </a:prstGeom>
          <a:ln>
            <a:noFill/>
          </a:ln>
        </p:spPr>
      </p:pic>
      <p:pic>
        <p:nvPicPr>
          <p:cNvPr id="16" name="صورة 1">
            <a:extLst>
              <a:ext uri="{FF2B5EF4-FFF2-40B4-BE49-F238E27FC236}">
                <a16:creationId xmlns:a16="http://schemas.microsoft.com/office/drawing/2014/main" id="{8B8E3B71-DFAC-1031-9D7C-26E30A92598D}"/>
              </a:ext>
            </a:extLst>
          </p:cNvPr>
          <p:cNvPicPr>
            <a:picLocks/>
          </p:cNvPicPr>
          <p:nvPr/>
        </p:nvPicPr>
        <p:blipFill>
          <a:blip r:embed="rId4" cstate="print"/>
          <a:srcRect/>
          <a:stretch/>
        </p:blipFill>
        <p:spPr>
          <a:xfrm>
            <a:off x="777240" y="172085"/>
            <a:ext cx="999490" cy="11995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5F0455-DD6A-FA78-33C0-F896F157C5A2}"/>
              </a:ext>
            </a:extLst>
          </p:cNvPr>
          <p:cNvSpPr txBox="1"/>
          <p:nvPr/>
        </p:nvSpPr>
        <p:spPr>
          <a:xfrm>
            <a:off x="671804" y="4531479"/>
            <a:ext cx="6102220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rtl="0">
              <a:spcAft>
                <a:spcPts val="1000"/>
              </a:spcAft>
              <a:buNone/>
            </a:pPr>
            <a:r>
              <a:rPr lang="en-US" sz="1200" b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Suhair Mohammed Fuad C2512032182</a:t>
            </a:r>
            <a:endParaRPr lang="en-US" sz="12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rtl="0">
              <a:spcAft>
                <a:spcPts val="1000"/>
              </a:spcAft>
              <a:buNone/>
            </a:pPr>
            <a:r>
              <a:rPr lang="en-US" sz="1200" b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Mona Jihad Saeed Hashem B231906002</a:t>
            </a:r>
            <a:endParaRPr lang="en-US" sz="12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rtl="0">
              <a:spcAft>
                <a:spcPts val="1000"/>
              </a:spcAft>
              <a:buNone/>
            </a:pPr>
            <a:r>
              <a:rPr lang="en-US" sz="1200" b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Amoon Mohammed Saleh Al-Jabli B231906011</a:t>
            </a:r>
            <a:endParaRPr lang="en-US" sz="12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rtl="0">
              <a:spcAft>
                <a:spcPts val="1000"/>
              </a:spcAft>
              <a:buNone/>
            </a:pPr>
            <a:r>
              <a:rPr lang="en-US" sz="1200" b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Farah Iftikhar Dhia’a Al-Deen B231906012</a:t>
            </a:r>
            <a:endParaRPr lang="en-US" sz="12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rtl="0">
              <a:spcAft>
                <a:spcPts val="1000"/>
              </a:spcAft>
              <a:buNone/>
            </a:pPr>
            <a:r>
              <a:rPr lang="en-US" sz="1200" b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Rehab Ahmed Mohammed C231905181</a:t>
            </a:r>
            <a:endParaRPr lang="en-US" sz="12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rtl="0">
              <a:spcAft>
                <a:spcPts val="1000"/>
              </a:spcAft>
              <a:buNone/>
            </a:pPr>
            <a:r>
              <a:rPr lang="en-US" sz="1200" b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Maram Ahmed Bin Ahmed Abdul Majeed B231905146</a:t>
            </a:r>
            <a:endParaRPr lang="en-US" sz="12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rtl="0">
              <a:spcAft>
                <a:spcPts val="1000"/>
              </a:spcAft>
              <a:buNone/>
            </a:pPr>
            <a:r>
              <a:rPr lang="en-US" sz="1200" b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Asrar Khaled Mohammed Saeed B231905143</a:t>
            </a: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2464D3-CEEA-D05B-66EF-EF55B6363E93}"/>
              </a:ext>
            </a:extLst>
          </p:cNvPr>
          <p:cNvSpPr txBox="1"/>
          <p:nvPr/>
        </p:nvSpPr>
        <p:spPr>
          <a:xfrm>
            <a:off x="4854802" y="6408916"/>
            <a:ext cx="610222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>
              <a:spcBef>
                <a:spcPts val="3000"/>
              </a:spcBef>
              <a:spcAft>
                <a:spcPts val="500"/>
              </a:spcAft>
              <a:buNone/>
            </a:pPr>
            <a:r>
              <a:rPr lang="en-US" sz="12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Dr. Mohammed Bin Shahna</a:t>
            </a:r>
            <a:endParaRPr lang="en-US" sz="12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problem, and what this project does about it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5440680" cy="4754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874520"/>
            <a:ext cx="411480" cy="4114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82880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22960" y="246888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contracts depend on physical presence and ink. Once the parties leave the room, the only thing tying them to the agreement is a piece of paper that can be lost, copied, or denied.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electronic services like DocuSign, Zoho Sign, and eSignatures.com solve part of the problem, but they collapse the proof of agreement into a single click — rarely enough when the agreement is later disputed.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199632" y="1645920"/>
            <a:ext cx="5440680" cy="4754880"/>
          </a:xfrm>
          <a:prstGeom prst="rect">
            <a:avLst/>
          </a:prstGeom>
          <a:solidFill>
            <a:srgbClr val="ECFDF5"/>
          </a:solidFill>
          <a:ln w="9525">
            <a:solidFill>
              <a:srgbClr val="5EEAD4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952" y="1874520"/>
            <a:ext cx="411480" cy="4114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022592" y="182880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6473952" y="2468880"/>
            <a:ext cx="493776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web-based contract platform that enforces multi-method identity verification on every party before a contract is sealed. Built with PHP 8.1 and MySQL 8.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creator drafts a contract, invites parties by email, and chooses any combination of eight verification methods. When every party has signed, the system computes a SHA-256 hash, exports a PDF, and produces a QR code linking to a public verification page.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Statement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single click is not enough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103120"/>
            <a:ext cx="685800" cy="68580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5EEA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691640" y="196596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is physical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691640" y="23774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to lose, hard to verify after the fact, no remote signing.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3291840"/>
            <a:ext cx="11094415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3611880"/>
            <a:ext cx="685800" cy="68580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5EEA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36118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691640" y="34747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click is weak proof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691640" y="388620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services compress the proof of agreement into one click. When disputes happen, the trail comes down to a 'link opened' email.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4800600"/>
            <a:ext cx="11094415" cy="1325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7240" y="5120640"/>
            <a:ext cx="685800" cy="68580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5EEAD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" y="51206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691640" y="498348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and language gaps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691640" y="539496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Per-document pricing is high for small businesses. Most international platforms treat Arabic and right-to-left content as an afterthought.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platform must do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5432908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2029968"/>
            <a:ext cx="502920" cy="502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947672"/>
            <a:ext cx="4335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PHP/MySQL platform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463040" y="2286000"/>
            <a:ext cx="43356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Draft, send, and track contracts between two or more parties.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6210148" y="1783080"/>
            <a:ext cx="5432908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748" y="2029968"/>
            <a:ext cx="502920" cy="5029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124548" y="1947672"/>
            <a:ext cx="4335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verification methods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7124548" y="2286000"/>
            <a:ext cx="43356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 and match the proof level per contract.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548640" y="2953512"/>
            <a:ext cx="5432908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3200400"/>
            <a:ext cx="502920" cy="5029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63040" y="3118104"/>
            <a:ext cx="4335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until passed</a:t>
            </a:r>
            <a:endParaRPr lang="en-US" sz="1400" dirty="0"/>
          </a:p>
        </p:txBody>
      </p:sp>
      <p:sp>
        <p:nvSpPr>
          <p:cNvPr id="16" name="Text 11"/>
          <p:cNvSpPr/>
          <p:nvPr/>
        </p:nvSpPr>
        <p:spPr>
          <a:xfrm>
            <a:off x="1463040" y="3456432"/>
            <a:ext cx="43356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a method cannot move the party forward.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210148" y="2953512"/>
            <a:ext cx="5432908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748" y="3200400"/>
            <a:ext cx="502920" cy="50292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124548" y="3118104"/>
            <a:ext cx="4335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Immutable audit trail</a:t>
            </a:r>
            <a:endParaRPr lang="en-US" sz="1400" dirty="0"/>
          </a:p>
        </p:txBody>
      </p:sp>
      <p:sp>
        <p:nvSpPr>
          <p:cNvPr id="20" name="Text 14"/>
          <p:cNvSpPr/>
          <p:nvPr/>
        </p:nvSpPr>
        <p:spPr>
          <a:xfrm>
            <a:off x="7124548" y="3456432"/>
            <a:ext cx="43356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event with timestamp, IP, and user agent.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548640" y="4123944"/>
            <a:ext cx="5432908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" y="4370832"/>
            <a:ext cx="502920" cy="50292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63040" y="4288536"/>
            <a:ext cx="4335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SHA-256 + QR verification</a:t>
            </a:r>
            <a:endParaRPr lang="en-US" sz="1400" dirty="0"/>
          </a:p>
        </p:txBody>
      </p:sp>
      <p:sp>
        <p:nvSpPr>
          <p:cNvPr id="24" name="Text 17"/>
          <p:cNvSpPr/>
          <p:nvPr/>
        </p:nvSpPr>
        <p:spPr>
          <a:xfrm>
            <a:off x="1463040" y="4626864"/>
            <a:ext cx="43356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Hash on finalize; QR points to a public verification page.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6210148" y="4123944"/>
            <a:ext cx="5432908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748" y="4370832"/>
            <a:ext cx="502920" cy="50292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7124548" y="4288536"/>
            <a:ext cx="4335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pack</a:t>
            </a:r>
            <a:endParaRPr lang="en-US" sz="1400" dirty="0"/>
          </a:p>
        </p:txBody>
      </p:sp>
      <p:sp>
        <p:nvSpPr>
          <p:cNvPr id="28" name="Text 20"/>
          <p:cNvSpPr/>
          <p:nvPr/>
        </p:nvSpPr>
        <p:spPr>
          <a:xfrm>
            <a:off x="7124548" y="4626864"/>
            <a:ext cx="43356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ZIP with PDF, raw files, and manifest.</a:t>
            </a:r>
            <a:endParaRPr lang="en-US" sz="1100" dirty="0"/>
          </a:p>
        </p:txBody>
      </p:sp>
      <p:sp>
        <p:nvSpPr>
          <p:cNvPr id="29" name="Shape 21"/>
          <p:cNvSpPr/>
          <p:nvPr/>
        </p:nvSpPr>
        <p:spPr>
          <a:xfrm>
            <a:off x="548640" y="5294376"/>
            <a:ext cx="5432908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" y="5541264"/>
            <a:ext cx="502920" cy="502920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1463040" y="5458968"/>
            <a:ext cx="4335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Arabic &amp; RTL native</a:t>
            </a:r>
            <a:endParaRPr lang="en-US" sz="1400" dirty="0"/>
          </a:p>
        </p:txBody>
      </p:sp>
      <p:sp>
        <p:nvSpPr>
          <p:cNvPr id="32" name="Text 23"/>
          <p:cNvSpPr/>
          <p:nvPr/>
        </p:nvSpPr>
        <p:spPr>
          <a:xfrm>
            <a:off x="1463040" y="5797296"/>
            <a:ext cx="43356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UI and PDF, not bolted on later.</a:t>
            </a:r>
            <a:endParaRPr lang="en-US" sz="1100" dirty="0"/>
          </a:p>
        </p:txBody>
      </p:sp>
      <p:sp>
        <p:nvSpPr>
          <p:cNvPr id="33" name="Shape 24"/>
          <p:cNvSpPr/>
          <p:nvPr/>
        </p:nvSpPr>
        <p:spPr>
          <a:xfrm>
            <a:off x="6210148" y="5294376"/>
            <a:ext cx="5432908" cy="1005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8748" y="5541264"/>
            <a:ext cx="502920" cy="502920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7124548" y="5458968"/>
            <a:ext cx="43356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Self-hostable</a:t>
            </a:r>
            <a:endParaRPr lang="en-US" sz="1400" dirty="0"/>
          </a:p>
        </p:txBody>
      </p:sp>
      <p:sp>
        <p:nvSpPr>
          <p:cNvPr id="36" name="Text 26"/>
          <p:cNvSpPr/>
          <p:nvPr/>
        </p:nvSpPr>
        <p:spPr>
          <a:xfrm>
            <a:off x="7124548" y="5797296"/>
            <a:ext cx="43356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PHP/MySQL hosting or local XAMPP — no paid services.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Compares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 Platform vs incumbent e-sign services</a:t>
            </a:r>
            <a:endParaRPr lang="en-US" sz="13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049268"/>
              </p:ext>
            </p:extLst>
          </p:nvPr>
        </p:nvGraphicFramePr>
        <p:xfrm>
          <a:off x="548640" y="1691640"/>
          <a:ext cx="11094690" cy="3703320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6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DocuSign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Zoho Sign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eSignatures.com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Signature Platform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Verification methods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+ paid add-ons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1-2 (OTP)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(click)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 to 8, mix &amp; match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Live selfie at sign time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Add-on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Built-in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 document upload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Add-on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Built-in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Video consent recording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Self-hosted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Arabic / RTL support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First-class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QR public verification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F293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 for individuals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 (self-host)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Incremental SDLC over four releases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team chose the Incremental model: features split into independent slices, each ending in a working, testable system. This let the supervisor react early to the verification UX — the most novel part of the project — without waiting for the final release.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265016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06040"/>
            <a:ext cx="2650160" cy="10972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2880360"/>
            <a:ext cx="228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5600" dirty="0"/>
          </a:p>
        </p:txBody>
      </p:sp>
      <p:sp>
        <p:nvSpPr>
          <p:cNvPr id="9" name="Text 7"/>
          <p:cNvSpPr/>
          <p:nvPr/>
        </p:nvSpPr>
        <p:spPr>
          <a:xfrm>
            <a:off x="731520" y="3794760"/>
            <a:ext cx="228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 1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4069080"/>
            <a:ext cx="228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1520" y="4480560"/>
            <a:ext cx="2284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Authentication, dashboard, draft creation, and a single signature method.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363392" y="2606040"/>
            <a:ext cx="265016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63392" y="2606040"/>
            <a:ext cx="2650160" cy="10972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46272" y="2880360"/>
            <a:ext cx="228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5600" dirty="0"/>
          </a:p>
        </p:txBody>
      </p:sp>
      <p:sp>
        <p:nvSpPr>
          <p:cNvPr id="15" name="Text 13"/>
          <p:cNvSpPr/>
          <p:nvPr/>
        </p:nvSpPr>
        <p:spPr>
          <a:xfrm>
            <a:off x="3546272" y="3794760"/>
            <a:ext cx="228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 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546272" y="4069080"/>
            <a:ext cx="228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 &amp; Reject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3546272" y="4480560"/>
            <a:ext cx="2284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HMAC-signed tokens, rejection flow, and uploaded signature images.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178144" y="2606040"/>
            <a:ext cx="265016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78144" y="2606040"/>
            <a:ext cx="2650160" cy="10972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61024" y="2880360"/>
            <a:ext cx="228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5600" dirty="0"/>
          </a:p>
        </p:txBody>
      </p:sp>
      <p:sp>
        <p:nvSpPr>
          <p:cNvPr id="21" name="Text 19"/>
          <p:cNvSpPr/>
          <p:nvPr/>
        </p:nvSpPr>
        <p:spPr>
          <a:xfrm>
            <a:off x="6361024" y="3794760"/>
            <a:ext cx="228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 3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361024" y="4069080"/>
            <a:ext cx="228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More Methods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361024" y="4480560"/>
            <a:ext cx="2284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Selfie, ID, OTP, consent, geo, and video — plus the per-contract picker.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992895" y="2606040"/>
            <a:ext cx="265016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992895" y="2606040"/>
            <a:ext cx="2650160" cy="109728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75775" y="2880360"/>
            <a:ext cx="228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6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5600" dirty="0"/>
          </a:p>
        </p:txBody>
      </p:sp>
      <p:sp>
        <p:nvSpPr>
          <p:cNvPr id="27" name="Text 25"/>
          <p:cNvSpPr/>
          <p:nvPr/>
        </p:nvSpPr>
        <p:spPr>
          <a:xfrm>
            <a:off x="9175775" y="3794760"/>
            <a:ext cx="228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 4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175775" y="4069080"/>
            <a:ext cx="228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Finalize &amp; Verify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9175775" y="4480560"/>
            <a:ext cx="2284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mPDF export, audit table, SHA-256 hash, QR code, public verification.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 three-tier layout, self-hostable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95148" y="1920240"/>
            <a:ext cx="352044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95148" y="1920240"/>
            <a:ext cx="3520440" cy="7315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69468" y="219456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TIER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769468" y="246888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769468" y="3063240"/>
            <a:ext cx="457200" cy="22860"/>
          </a:xfrm>
          <a:prstGeom prst="rect">
            <a:avLst/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69468" y="3246120"/>
            <a:ext cx="29718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Quill 2.x rich-text editor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 canvas signature pad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Webcam + MediaRecorder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Vanilla JS — no framework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335628" y="1920240"/>
            <a:ext cx="352044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35628" y="1920240"/>
            <a:ext cx="3520440" cy="7315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09948" y="219456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TIER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609948" y="246888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+ PHP 8.1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4609948" y="3063240"/>
            <a:ext cx="457200" cy="22860"/>
          </a:xfrm>
          <a:prstGeom prst="rect">
            <a:avLst/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09948" y="3246120"/>
            <a:ext cx="29718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Routing, CSRF, auth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limiting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storage outside webroot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verification handlers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176108" y="1920240"/>
            <a:ext cx="352044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176108" y="1920240"/>
            <a:ext cx="3520440" cy="73152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50428" y="219456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TIER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450428" y="246888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 8 + Files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450428" y="3063240"/>
            <a:ext cx="457200" cy="22860"/>
          </a:xfrm>
          <a:prstGeom prst="rect">
            <a:avLst/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450428" y="3246120"/>
            <a:ext cx="29718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 data: 11 tables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volume for uploads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trail (immutable)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●"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 in db/schema.sql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015588" y="361188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 / JSON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856068" y="361188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PDO / SQL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Stack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PHP — no heavyweight framework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3564026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783080"/>
            <a:ext cx="54864" cy="1188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947672"/>
            <a:ext cx="31982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8.1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7240" y="2331720"/>
            <a:ext cx="31982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77240" y="2560320"/>
            <a:ext cx="31982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backend logic, routing, templating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13834" y="1783080"/>
            <a:ext cx="3564026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13834" y="1783080"/>
            <a:ext cx="54864" cy="1188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42434" y="1947672"/>
            <a:ext cx="31982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MySQL 8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42434" y="2331720"/>
            <a:ext cx="31982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542434" y="2560320"/>
            <a:ext cx="31982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Users, contracts, parties, audit, JSON payloads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079029" y="1783080"/>
            <a:ext cx="3564026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079029" y="1783080"/>
            <a:ext cx="54864" cy="1188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07629" y="1947672"/>
            <a:ext cx="31982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mPDF 8.x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307629" y="2331720"/>
            <a:ext cx="31982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8307629" y="2560320"/>
            <a:ext cx="31982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Renders the final PDF with Arabic &amp; RTL support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154680"/>
            <a:ext cx="3564026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48640" y="3154680"/>
            <a:ext cx="54864" cy="1188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7240" y="3319272"/>
            <a:ext cx="31982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PHPMailer 6.x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77240" y="3703320"/>
            <a:ext cx="31982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MAIL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77240" y="3931920"/>
            <a:ext cx="31982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 emails and OTP through SMTP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313834" y="3154680"/>
            <a:ext cx="3564026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313834" y="3154680"/>
            <a:ext cx="54864" cy="1188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42434" y="3319272"/>
            <a:ext cx="31982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endroid/qr-code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4542434" y="3703320"/>
            <a:ext cx="31982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542434" y="3931920"/>
            <a:ext cx="31982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 PHP QR generation, no external service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8079029" y="3154680"/>
            <a:ext cx="3564026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079029" y="3154680"/>
            <a:ext cx="54864" cy="1188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07629" y="3319272"/>
            <a:ext cx="31982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Quill 2.x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307629" y="3703320"/>
            <a:ext cx="31982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8307629" y="3931920"/>
            <a:ext cx="31982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Rich-text contract body with RTL toolbar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48640" y="4526280"/>
            <a:ext cx="3564026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48640" y="4526280"/>
            <a:ext cx="54864" cy="1188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77240" y="4690872"/>
            <a:ext cx="31982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MediaRecorder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777240" y="5074920"/>
            <a:ext cx="31982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API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777240" y="5303520"/>
            <a:ext cx="31982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Records video consent in webm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4313834" y="4526280"/>
            <a:ext cx="3564026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313834" y="4526280"/>
            <a:ext cx="54864" cy="1188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542434" y="4690872"/>
            <a:ext cx="31982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Canvas API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4542434" y="5074920"/>
            <a:ext cx="31982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API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4542434" y="5303520"/>
            <a:ext cx="31982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Captures the drawn signature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8079029" y="4526280"/>
            <a:ext cx="3564026" cy="1188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079029" y="4526280"/>
            <a:ext cx="54864" cy="11887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307629" y="4690872"/>
            <a:ext cx="319826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Apache 2.4</a:t>
            </a:r>
            <a:endParaRPr lang="en-US" sz="1800" dirty="0"/>
          </a:p>
        </p:txBody>
      </p:sp>
      <p:sp>
        <p:nvSpPr>
          <p:cNvPr id="48" name="Text 46"/>
          <p:cNvSpPr/>
          <p:nvPr/>
        </p:nvSpPr>
        <p:spPr>
          <a:xfrm>
            <a:off x="8307629" y="5074920"/>
            <a:ext cx="319826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SERVER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8307629" y="5303520"/>
            <a:ext cx="319826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XAMPP locally, standard hosting in production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Verification Methods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Configurable per contract — combine any subset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622728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71384" y="2103120"/>
            <a:ext cx="777240" cy="77724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ECFDF5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404" y="226314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971800"/>
            <a:ext cx="2439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Drawn Signature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3337560"/>
            <a:ext cx="243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HTML canvas, exported as PNG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372536" y="1828800"/>
            <a:ext cx="2622728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295280" y="2103120"/>
            <a:ext cx="777240" cy="77724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ECFDF5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226314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463976" y="2971800"/>
            <a:ext cx="2439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 Image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3463976" y="3337560"/>
            <a:ext cx="243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PNG/JPG upload, max 2 MB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6196432" y="1828800"/>
            <a:ext cx="2622728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119176" y="2103120"/>
            <a:ext cx="777240" cy="77724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ECFDF5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9196" y="2263140"/>
            <a:ext cx="457200" cy="4572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287872" y="2971800"/>
            <a:ext cx="2439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Selfie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6287872" y="3337560"/>
            <a:ext cx="243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Webcam capture at sign time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9020327" y="1828800"/>
            <a:ext cx="2622728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9943071" y="2103120"/>
            <a:ext cx="777240" cy="77724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ECFDF5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03091" y="2263140"/>
            <a:ext cx="457200" cy="4572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111767" y="2971800"/>
            <a:ext cx="2439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Document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9111767" y="3337560"/>
            <a:ext cx="243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 + optional back upload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548640" y="4114800"/>
            <a:ext cx="2622728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1471384" y="4389120"/>
            <a:ext cx="777240" cy="77724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ECFDF5"/>
            </a:solidFill>
            <a:prstDash val="solid"/>
          </a:ln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1404" y="4549140"/>
            <a:ext cx="457200" cy="4572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40080" y="5257800"/>
            <a:ext cx="2439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OTP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640080" y="5623560"/>
            <a:ext cx="243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6-digit code, rate-limited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3372536" y="4114800"/>
            <a:ext cx="2622728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4295280" y="4389120"/>
            <a:ext cx="777240" cy="77724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ECFDF5"/>
            </a:solidFill>
            <a:prstDash val="solid"/>
          </a:ln>
        </p:spPr>
      </p:sp>
      <p:pic>
        <p:nvPicPr>
          <p:cNvPr id="3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5300" y="4549140"/>
            <a:ext cx="457200" cy="45720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3463976" y="5257800"/>
            <a:ext cx="2439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Typed Consent</a:t>
            </a:r>
            <a:endParaRPr lang="en-US" sz="1300" dirty="0"/>
          </a:p>
        </p:txBody>
      </p:sp>
      <p:sp>
        <p:nvSpPr>
          <p:cNvPr id="34" name="Text 26"/>
          <p:cNvSpPr/>
          <p:nvPr/>
        </p:nvSpPr>
        <p:spPr>
          <a:xfrm>
            <a:off x="3463976" y="5623560"/>
            <a:ext cx="243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 a fixed phrase exactly</a:t>
            </a:r>
            <a:endParaRPr lang="en-US" sz="1000" dirty="0"/>
          </a:p>
        </p:txBody>
      </p:sp>
      <p:sp>
        <p:nvSpPr>
          <p:cNvPr id="35" name="Shape 27"/>
          <p:cNvSpPr/>
          <p:nvPr/>
        </p:nvSpPr>
        <p:spPr>
          <a:xfrm>
            <a:off x="6196432" y="4114800"/>
            <a:ext cx="2622728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8"/>
          <p:cNvSpPr/>
          <p:nvPr/>
        </p:nvSpPr>
        <p:spPr>
          <a:xfrm>
            <a:off x="7119176" y="4389120"/>
            <a:ext cx="777240" cy="77724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ECFDF5"/>
            </a:solidFill>
            <a:prstDash val="solid"/>
          </a:ln>
        </p:spPr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9196" y="4549140"/>
            <a:ext cx="457200" cy="457200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6287872" y="5257800"/>
            <a:ext cx="2439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Geolocation + IP</a:t>
            </a:r>
            <a:endParaRPr lang="en-US" sz="1300" dirty="0"/>
          </a:p>
        </p:txBody>
      </p:sp>
      <p:sp>
        <p:nvSpPr>
          <p:cNvPr id="39" name="Text 30"/>
          <p:cNvSpPr/>
          <p:nvPr/>
        </p:nvSpPr>
        <p:spPr>
          <a:xfrm>
            <a:off x="6287872" y="5623560"/>
            <a:ext cx="243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geo + server IP capture</a:t>
            </a:r>
            <a:endParaRPr lang="en-US" sz="1000" dirty="0"/>
          </a:p>
        </p:txBody>
      </p:sp>
      <p:sp>
        <p:nvSpPr>
          <p:cNvPr id="40" name="Shape 31"/>
          <p:cNvSpPr/>
          <p:nvPr/>
        </p:nvSpPr>
        <p:spPr>
          <a:xfrm>
            <a:off x="9020327" y="4114800"/>
            <a:ext cx="2622728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2"/>
          <p:cNvSpPr/>
          <p:nvPr/>
        </p:nvSpPr>
        <p:spPr>
          <a:xfrm>
            <a:off x="9943071" y="4389120"/>
            <a:ext cx="777240" cy="777240"/>
          </a:xfrm>
          <a:prstGeom prst="ellipse">
            <a:avLst/>
          </a:prstGeom>
          <a:solidFill>
            <a:srgbClr val="ECFDF5"/>
          </a:solidFill>
          <a:ln w="12700">
            <a:solidFill>
              <a:srgbClr val="ECFDF5"/>
            </a:solidFill>
            <a:prstDash val="solid"/>
          </a:ln>
        </p:spPr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03091" y="4549140"/>
            <a:ext cx="457200" cy="45720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9111767" y="5257800"/>
            <a:ext cx="2439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Consent</a:t>
            </a:r>
            <a:endParaRPr lang="en-US" sz="1300" dirty="0"/>
          </a:p>
        </p:txBody>
      </p:sp>
      <p:sp>
        <p:nvSpPr>
          <p:cNvPr id="44" name="Text 34"/>
          <p:cNvSpPr/>
          <p:nvPr/>
        </p:nvSpPr>
        <p:spPr>
          <a:xfrm>
            <a:off x="9111767" y="5623560"/>
            <a:ext cx="2439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30s via MediaRecorder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Model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 tables — contract, parties, requirements, submissions, audit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6916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table earns its weight — the separation between requirements (what was asked) and submissions (what was delivered) is what makes the audit trail hold up under dispute.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468880"/>
            <a:ext cx="6949440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260604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Columns per table</a:t>
            </a:r>
            <a:endParaRPr lang="en-US" sz="120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640080" y="2971800"/>
          <a:ext cx="6766560" cy="333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Shape 6"/>
          <p:cNvSpPr/>
          <p:nvPr/>
        </p:nvSpPr>
        <p:spPr>
          <a:xfrm>
            <a:off x="7680960" y="2468880"/>
            <a:ext cx="3959352" cy="3931920"/>
          </a:xfrm>
          <a:prstGeom prst="rect">
            <a:avLst/>
          </a:prstGeom>
          <a:solidFill>
            <a:srgbClr val="ECFDF5"/>
          </a:solidFill>
          <a:ln w="9525">
            <a:solidFill>
              <a:srgbClr val="5EEAD4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863840" y="26060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design decisions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863840" y="2971800"/>
            <a:ext cx="3657600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 vs submission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separate tables — what was asked, what was delivered.</a:t>
            </a:r>
            <a:endParaRPr lang="en-US" sz="12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Files outside webroot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Served through a controller with permission checks.</a:t>
            </a:r>
            <a:endParaRPr lang="en-US" sz="12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HMAC invite tokens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 as SHA-256 hashes in the DB, not raw tokens.</a:t>
            </a:r>
            <a:endParaRPr lang="en-US" sz="12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Immutable audit</a:t>
            </a:r>
            <a:endParaRPr lang="en-US" sz="1200" dirty="0"/>
          </a:p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event with timestamp, IP, user agent.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Signing Flow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between an invite link and a sealed PDF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09448" y="2468880"/>
            <a:ext cx="16916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6608" y="26974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46608" y="31089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46608" y="3657600"/>
            <a:ext cx="365760" cy="228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6608" y="37947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HMAC token,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14-day expiry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319376" y="3520440"/>
            <a:ext cx="128016" cy="0"/>
          </a:xfrm>
          <a:prstGeom prst="line">
            <a:avLst/>
          </a:prstGeom>
          <a:noFill/>
          <a:ln w="19050">
            <a:solidFill>
              <a:srgbClr val="0D9488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2465680" y="2468880"/>
            <a:ext cx="16916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602840" y="26974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602840" y="31089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2602840" y="3657600"/>
            <a:ext cx="365760" cy="228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602840" y="37947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Validate,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contract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175608" y="3520440"/>
            <a:ext cx="128016" cy="0"/>
          </a:xfrm>
          <a:prstGeom prst="line">
            <a:avLst/>
          </a:prstGeom>
          <a:noFill/>
          <a:ln w="19050">
            <a:solidFill>
              <a:srgbClr val="0D9488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4321912" y="2468880"/>
            <a:ext cx="16916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459072" y="26974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459072" y="31089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459072" y="3657600"/>
            <a:ext cx="365760" cy="228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59072" y="37947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Required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031840" y="3520440"/>
            <a:ext cx="128016" cy="0"/>
          </a:xfrm>
          <a:prstGeom prst="line">
            <a:avLst/>
          </a:prstGeom>
          <a:noFill/>
          <a:ln w="19050">
            <a:solidFill>
              <a:srgbClr val="0D9488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6178144" y="2468880"/>
            <a:ext cx="16916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15304" y="26974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315304" y="31089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6315304" y="3657600"/>
            <a:ext cx="365760" cy="228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315304" y="37947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passed,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party marked signed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7888072" y="3520440"/>
            <a:ext cx="128016" cy="0"/>
          </a:xfrm>
          <a:prstGeom prst="line">
            <a:avLst/>
          </a:prstGeom>
          <a:noFill/>
          <a:ln w="19050">
            <a:solidFill>
              <a:srgbClr val="0D9488"/>
            </a:solidFill>
            <a:prstDash val="solid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8034376" y="2468880"/>
            <a:ext cx="16916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171536" y="26974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171536" y="31089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Hash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8171536" y="3657600"/>
            <a:ext cx="365760" cy="228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71536" y="37947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SHA-256 over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locked content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9744304" y="3520440"/>
            <a:ext cx="128016" cy="0"/>
          </a:xfrm>
          <a:prstGeom prst="line">
            <a:avLst/>
          </a:prstGeom>
          <a:noFill/>
          <a:ln w="19050">
            <a:solidFill>
              <a:srgbClr val="0D9488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9890608" y="2468880"/>
            <a:ext cx="1691640" cy="21031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0027768" y="2697480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10027768" y="310896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</a:t>
            </a:r>
            <a:endParaRPr lang="en-US" sz="2000" dirty="0"/>
          </a:p>
        </p:txBody>
      </p:sp>
      <p:sp>
        <p:nvSpPr>
          <p:cNvPr id="38" name="Shape 36"/>
          <p:cNvSpPr/>
          <p:nvPr/>
        </p:nvSpPr>
        <p:spPr>
          <a:xfrm>
            <a:off x="10027768" y="3657600"/>
            <a:ext cx="365760" cy="2286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027768" y="3794760"/>
            <a:ext cx="1417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+ QR +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verify page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548640" y="169164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step blocks until it passes. The audit table records every action with timestamp, IP, and user agent.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Snapshot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functional and 10 non-functional requirements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2602154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65960"/>
            <a:ext cx="260215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7200" dirty="0"/>
          </a:p>
        </p:txBody>
      </p:sp>
      <p:sp>
        <p:nvSpPr>
          <p:cNvPr id="7" name="Text 5"/>
          <p:cNvSpPr/>
          <p:nvPr/>
        </p:nvSpPr>
        <p:spPr>
          <a:xfrm>
            <a:off x="548640" y="3017520"/>
            <a:ext cx="260215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48640" y="3291840"/>
            <a:ext cx="26021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system does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79394" y="1783080"/>
            <a:ext cx="2602154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379394" y="1965960"/>
            <a:ext cx="260215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7200" dirty="0"/>
          </a:p>
        </p:txBody>
      </p:sp>
      <p:sp>
        <p:nvSpPr>
          <p:cNvPr id="11" name="Text 9"/>
          <p:cNvSpPr/>
          <p:nvPr/>
        </p:nvSpPr>
        <p:spPr>
          <a:xfrm>
            <a:off x="3379394" y="3017520"/>
            <a:ext cx="260215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Non-functional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379394" y="3291840"/>
            <a:ext cx="26021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well it does it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10148" y="1783080"/>
            <a:ext cx="2602154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0148" y="1965960"/>
            <a:ext cx="260215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7200" dirty="0"/>
          </a:p>
        </p:txBody>
      </p:sp>
      <p:sp>
        <p:nvSpPr>
          <p:cNvPr id="15" name="Text 13"/>
          <p:cNvSpPr/>
          <p:nvPr/>
        </p:nvSpPr>
        <p:spPr>
          <a:xfrm>
            <a:off x="6210148" y="3017520"/>
            <a:ext cx="260215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210148" y="3291840"/>
            <a:ext cx="26021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 options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040901" y="1783080"/>
            <a:ext cx="2602154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040901" y="1965960"/>
            <a:ext cx="260215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2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7200" dirty="0"/>
          </a:p>
        </p:txBody>
      </p:sp>
      <p:sp>
        <p:nvSpPr>
          <p:cNvPr id="19" name="Text 17"/>
          <p:cNvSpPr/>
          <p:nvPr/>
        </p:nvSpPr>
        <p:spPr>
          <a:xfrm>
            <a:off x="9040901" y="3017520"/>
            <a:ext cx="260215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040901" y="3291840"/>
            <a:ext cx="26021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Relational schema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48640" y="3840480"/>
            <a:ext cx="5432908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7240" y="3977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Functional highlights</a:t>
            </a: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77240" y="4343400"/>
            <a:ext cx="50292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FR-04 </a:t>
            </a: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Tokenized invite links, HMAC-signed, 14-day expiry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FR-14 </a:t>
            </a: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progress until every required method has passed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FR-17 </a:t>
            </a: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SHA-256 of locked content when the last party signs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FR-19 </a:t>
            </a: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verification page that recomputes the hash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FR-20 </a:t>
            </a: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 pack: PDF, raw files, manifest as a single ZIP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210148" y="3840480"/>
            <a:ext cx="5432908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38748" y="397764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Non-functional highlights</a:t>
            </a: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438748" y="4343400"/>
            <a:ext cx="50292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NFR-01 </a:t>
            </a: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Bcrypt password hashing via PHP password_hash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NFR-03 </a:t>
            </a: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uploads stored outside the webroot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NFR-05 </a:t>
            </a: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Pages render within 1 second on typical hosting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NFR-07 </a:t>
            </a: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Keyboard and screen-reader reachable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NFR-09 </a:t>
            </a: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Arabic and right-to-left support, UI and PDF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F25FAA-B63E-59B3-4424-C606FC25A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459B585-7604-DB0D-6059-D03DED9A1617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01A8F5A-FE00-DC1F-C214-962981D86AA9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Case Diagram</a:t>
            </a:r>
            <a:endParaRPr lang="en-US" sz="30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460819C-6795-ADE5-8627-57C1C1B09F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703"/>
          <a:stretch>
            <a:fillRect/>
          </a:stretch>
        </p:blipFill>
        <p:spPr bwMode="auto">
          <a:xfrm>
            <a:off x="4271866" y="1325880"/>
            <a:ext cx="5943600" cy="5029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58623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5A3EB3-B9EE-6793-D780-1AE7D8064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9C5CD59-B6C2-7204-F2D2-56CD38519BDE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CAEAFF0-4B95-B1D3-8815-E051848824B9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Diagram</a:t>
            </a:r>
            <a:endParaRPr lang="en-US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64A57A-0C27-A9A1-7092-F69B73364E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518"/>
          <a:stretch>
            <a:fillRect/>
          </a:stretch>
        </p:blipFill>
        <p:spPr bwMode="auto">
          <a:xfrm>
            <a:off x="6095999" y="62142"/>
            <a:ext cx="3568065" cy="6713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79261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4AC28D-CCC5-C0F0-FDAD-B076EC7AB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2D87E8C-B006-85C5-4624-69B73ECF0C1C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9D6CCBD-291B-D8FD-ECF3-FB5C4718CB43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Sequence Diagram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DA571C-FBD3-73AD-70A1-86CF6067B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63"/>
          <a:stretch>
            <a:fillRect/>
          </a:stretch>
        </p:blipFill>
        <p:spPr bwMode="auto">
          <a:xfrm>
            <a:off x="3002902" y="1297966"/>
            <a:ext cx="8007220" cy="51636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86271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DBE361-E6D4-040F-0D3E-673A8D1D5A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9E43A7D-8642-396C-CC69-833533D0768A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4AA24A8-A15A-3137-EFDB-0DF826B20740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Diagram</a:t>
            </a:r>
            <a:endParaRPr lang="en-US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E52DA3-49EF-B6C7-B759-F01E9937C3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714"/>
          <a:stretch>
            <a:fillRect/>
          </a:stretch>
        </p:blipFill>
        <p:spPr bwMode="auto">
          <a:xfrm>
            <a:off x="3587627" y="142735"/>
            <a:ext cx="7826828" cy="65725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6306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5B81B1-C0A3-0FD3-9F01-BDBC7FAD5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5E7641C-038E-0169-3D24-6FC4445B0302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2A16C9F-06A2-DCB1-8069-D41E9D657526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DFD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F9BFFE-9F70-ACB3-93D7-6194CB3E63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122"/>
          <a:stretch>
            <a:fillRect/>
          </a:stretch>
        </p:blipFill>
        <p:spPr bwMode="auto">
          <a:xfrm>
            <a:off x="1815947" y="1503045"/>
            <a:ext cx="8559800" cy="38519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29692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AAB44C-A251-14CA-1E38-816053F5D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24F6E75-E05E-4B9A-FE46-13385EB8DE5E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2980905-D6FC-83E3-56F4-EAD6C5547240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DFD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679EB6-45B1-E44B-0725-C5618FD2C9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2122"/>
          <a:stretch>
            <a:fillRect/>
          </a:stretch>
        </p:blipFill>
        <p:spPr bwMode="auto">
          <a:xfrm>
            <a:off x="1815947" y="1503045"/>
            <a:ext cx="8559800" cy="38519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29788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B578F9-828C-3EBC-3E3E-61B7B5794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22067E8-D179-A0DC-153E-6EED1DB06C8E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8700F02-F0E6-625C-7EB1-3AB8B1267E43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3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7950AC-1A84-29CF-8BC7-B89DABD31B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718"/>
          <a:stretch>
            <a:fillRect/>
          </a:stretch>
        </p:blipFill>
        <p:spPr bwMode="auto">
          <a:xfrm>
            <a:off x="149730" y="1674505"/>
            <a:ext cx="11892539" cy="4045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734259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868F46-2975-74CF-ACF2-D7D294548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D3FD77C-ED93-4E9C-38A1-0ACB1BBE4B0F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2BE8CBF-49E8-91A6-4FC7-ADA661DC270E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ERD</a:t>
            </a:r>
            <a:endParaRPr lang="en-US" sz="3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55C577-67F1-6009-A737-8155BD964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545" y="1143000"/>
            <a:ext cx="9328739" cy="543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139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C61DA4-F031-9F77-CAD5-83697C96B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3073FFF-57FD-B14E-05B0-CE68BB67C7B5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DD14212-F1A0-AFC2-4BF9-B527F63FACC7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Authentication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358D65-B2A4-2172-5AD5-E8305A6F8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710" y="1317054"/>
            <a:ext cx="7848600" cy="461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58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8B2821-B1A8-5E95-4D59-33D30102B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62BC118-F75B-9C69-CA33-E5F30DE4F14F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73882B7-45D2-5994-EFC9-6B84A76FC732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172817-4E06-EEF1-1CCB-82C5EA68C1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7710" y="1318395"/>
            <a:ext cx="7848600" cy="461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9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00C942-1949-B9CE-B4C6-98B413090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7CF67F7-22F3-86DA-0F38-9C028793FF84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2D37413-A7DF-ACC2-C1EF-CD36746EB4F9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Editor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14300F-4D68-2E60-547D-B5DD34468B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7710" y="1318395"/>
            <a:ext cx="7848599" cy="461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652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1631B2-BD1F-DEE4-5842-C7F356318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7CD4E08-253B-3247-4B9B-4778B6E4ABA4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093FA63-D649-B4F4-D829-AABAC58F3764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 Methods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DC0D9-CB97-904B-5AF0-3216655FF2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7710" y="1849685"/>
            <a:ext cx="7848599" cy="354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46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1FC96-55BD-4ABD-897E-F22D44A36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056CEB8-F878-BB41-DEC1-9E686688F0D1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430D1AF-F7BB-0DB2-F7BD-11A7B00C2EE4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Verification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FFAF4B-7993-21DD-984C-1D8F384ADC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7710" y="1318395"/>
            <a:ext cx="7848599" cy="4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2972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15E725-7883-72F3-370B-C1A198F8F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002B6F2-350B-2EE2-DC83-695771D72CB7}"/>
              </a:ext>
            </a:extLst>
          </p:cNvPr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32B8AA5-6140-DE84-88BF-3358090A0C88}"/>
              </a:ext>
            </a:extLst>
          </p:cNvPr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 Verification</a:t>
            </a: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E7929E-5362-756B-9205-72B89431BB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517711" y="1318395"/>
            <a:ext cx="7848597" cy="461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074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66928"/>
            <a:ext cx="73152" cy="50292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502920"/>
            <a:ext cx="10637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77240" y="1078992"/>
            <a:ext cx="106372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platform can go next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543290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783080"/>
            <a:ext cx="54864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783080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SMS OTP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7240" y="2148840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Local-provider SMS in addition to email.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10148" y="1783080"/>
            <a:ext cx="543290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10148" y="1783080"/>
            <a:ext cx="54864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38748" y="1783080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Encryption at rest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38748" y="2148840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Per-contract data encryption key for stored ID and video.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48640" y="2670048"/>
            <a:ext cx="543290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48640" y="2670048"/>
            <a:ext cx="54864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2670048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on ID documents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3035808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Extract name and number, match to the party record.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210148" y="2670048"/>
            <a:ext cx="543290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0148" y="2670048"/>
            <a:ext cx="54864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38748" y="2670048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Liveness detection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438748" y="3035808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printed photos and screen replays on the selfie step.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48640" y="3557016"/>
            <a:ext cx="543290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48640" y="3557016"/>
            <a:ext cx="54864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3557016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ID federation</a:t>
            </a: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777240" y="3922776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 to government digital identity providers.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210148" y="3557016"/>
            <a:ext cx="543290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210148" y="3557016"/>
            <a:ext cx="54864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38748" y="3557016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Blockchain anchoring</a:t>
            </a: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6438748" y="3922776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public timestamping of the SHA-256 hash.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48640" y="4443984"/>
            <a:ext cx="543290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8640" y="4443984"/>
            <a:ext cx="54864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77240" y="4443984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Multi-tenant mode</a:t>
            </a: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777240" y="4809744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deployment serving many organisations.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210148" y="4443984"/>
            <a:ext cx="543290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10148" y="4443984"/>
            <a:ext cx="54864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438748" y="4443984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Mobile-first redesign</a:t>
            </a: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6438748" y="4809744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Stepper rebuilt for small screens and patchy connectivity.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548640" y="5330952"/>
            <a:ext cx="543290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8640" y="5330952"/>
            <a:ext cx="54864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77240" y="5330952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Headless integration tests</a:t>
            </a: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777240" y="5696712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Lock the verification flow against regressions.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210148" y="5330952"/>
            <a:ext cx="5432908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210148" y="5330952"/>
            <a:ext cx="54864" cy="77724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438748" y="5330952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 marketplace</a:t>
            </a: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6438748" y="5696712"/>
            <a:ext cx="50671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contracts where creators only fill the variables.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6858000"/>
          </a:xfrm>
          <a:prstGeom prst="rect">
            <a:avLst/>
          </a:prstGeom>
          <a:solidFill>
            <a:srgbClr val="ECFDF5"/>
          </a:solidFill>
          <a:ln w="12700">
            <a:solidFill>
              <a:srgbClr val="ECFDF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114800" y="0"/>
            <a:ext cx="73152" cy="6858000"/>
          </a:xfrm>
          <a:prstGeom prst="rect">
            <a:avLst/>
          </a:prstGeom>
          <a:solidFill>
            <a:srgbClr val="0D9488"/>
          </a:solidFill>
          <a:ln w="12700">
            <a:solidFill>
              <a:srgbClr val="0D948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26280" y="2547257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8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1384</Words>
  <Application>Microsoft Office PowerPoint</Application>
  <PresentationFormat>Widescreen</PresentationFormat>
  <Paragraphs>319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Signature Platform</dc:title>
  <dc:subject>PptxGenJS Presentation</dc:subject>
  <dc:creator>Project Team</dc:creator>
  <cp:lastModifiedBy>ahmed khalid</cp:lastModifiedBy>
  <cp:revision>4</cp:revision>
  <dcterms:created xsi:type="dcterms:W3CDTF">2026-05-10T15:22:09Z</dcterms:created>
  <dcterms:modified xsi:type="dcterms:W3CDTF">2026-06-08T08:01:25Z</dcterms:modified>
</cp:coreProperties>
</file>